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8"/>
  </p:notesMasterIdLst>
  <p:handoutMasterIdLst>
    <p:handoutMasterId r:id="rId39"/>
  </p:handoutMasterIdLst>
  <p:sldIdLst>
    <p:sldId id="668" r:id="rId6"/>
    <p:sldId id="1095" r:id="rId7"/>
    <p:sldId id="1097" r:id="rId8"/>
    <p:sldId id="1137" r:id="rId9"/>
    <p:sldId id="1146" r:id="rId10"/>
    <p:sldId id="1147" r:id="rId11"/>
    <p:sldId id="1119" r:id="rId12"/>
    <p:sldId id="1152" r:id="rId13"/>
    <p:sldId id="1150" r:id="rId14"/>
    <p:sldId id="1153" r:id="rId15"/>
    <p:sldId id="1142" r:id="rId16"/>
    <p:sldId id="1122" r:id="rId17"/>
    <p:sldId id="1123" r:id="rId18"/>
    <p:sldId id="1124" r:id="rId19"/>
    <p:sldId id="1125" r:id="rId20"/>
    <p:sldId id="1126" r:id="rId21"/>
    <p:sldId id="1154" r:id="rId22"/>
    <p:sldId id="1155" r:id="rId23"/>
    <p:sldId id="1156" r:id="rId24"/>
    <p:sldId id="1127" r:id="rId25"/>
    <p:sldId id="1128" r:id="rId26"/>
    <p:sldId id="1129" r:id="rId27"/>
    <p:sldId id="1131" r:id="rId28"/>
    <p:sldId id="1132" r:id="rId29"/>
    <p:sldId id="1133" r:id="rId30"/>
    <p:sldId id="1134" r:id="rId31"/>
    <p:sldId id="1135" r:id="rId32"/>
    <p:sldId id="1136" r:id="rId33"/>
    <p:sldId id="672" r:id="rId34"/>
    <p:sldId id="1148" r:id="rId35"/>
    <p:sldId id="1144" r:id="rId36"/>
    <p:sldId id="1151" r:id="rId3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95"/>
            <p14:sldId id="1097"/>
            <p14:sldId id="1137"/>
            <p14:sldId id="1146"/>
            <p14:sldId id="1147"/>
            <p14:sldId id="1119"/>
            <p14:sldId id="1152"/>
            <p14:sldId id="1150"/>
            <p14:sldId id="1153"/>
            <p14:sldId id="1142"/>
            <p14:sldId id="1122"/>
            <p14:sldId id="1123"/>
            <p14:sldId id="1124"/>
            <p14:sldId id="1125"/>
            <p14:sldId id="1126"/>
            <p14:sldId id="1154"/>
            <p14:sldId id="1155"/>
            <p14:sldId id="1156"/>
            <p14:sldId id="1127"/>
            <p14:sldId id="1128"/>
            <p14:sldId id="1129"/>
            <p14:sldId id="1131"/>
            <p14:sldId id="1132"/>
            <p14:sldId id="1133"/>
            <p14:sldId id="1134"/>
            <p14:sldId id="1135"/>
            <p14:sldId id="1136"/>
            <p14:sldId id="672"/>
            <p14:sldId id="1148"/>
            <p14:sldId id="1144"/>
            <p14:sldId id="1151"/>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6" autoAdjust="0"/>
    <p:restoredTop sz="61965" autoAdjust="0"/>
  </p:normalViewPr>
  <p:slideViewPr>
    <p:cSldViewPr snapToGrid="0">
      <p:cViewPr varScale="1">
        <p:scale>
          <a:sx n="29" d="100"/>
          <a:sy n="29" d="100"/>
        </p:scale>
        <p:origin x="1592" y="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TBD: Need explanation...</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p>
          <a:p>
            <a:pPr marL="142866" lvl="1" indent="0">
              <a:buNone/>
            </a:pPr>
            <a:endParaRPr lang="en-US" dirty="0" smtClean="0"/>
          </a:p>
          <a:p>
            <a:pPr marL="142866" lvl="1" indent="0">
              <a:buNone/>
            </a:pPr>
            <a:r>
              <a:rPr lang="en-US" dirty="0" smtClean="0"/>
              <a:t>The hostname and ipaddress values are captured by Ohai and sent to the Chef Server. On the Chef Server we can query those values when we ask about specific attribute about the node.</a:t>
            </a:r>
          </a:p>
          <a:p>
            <a:pPr marL="142866" lvl="1" indent="0">
              <a:buNone/>
            </a:pPr>
            <a:endParaRPr lang="en-US" dirty="0" smtClean="0"/>
          </a:p>
          <a:p>
            <a:pPr marL="142866" lvl="1" indent="0">
              <a:buNone/>
            </a:pPr>
            <a:r>
              <a:rPr lang="en-US" dirty="0" smtClean="0"/>
              <a:t>We do that by providing the `-a` flag with the name of the attribute. Because the nodes that we manage are hosted in the cloud, these attributes are stored under a parent attribute named 'cloud'.</a:t>
            </a:r>
          </a:p>
          <a:p>
            <a:pPr marL="142866" lvl="1" indent="0">
              <a:buNone/>
            </a:pP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wrapped</a:t>
            </a:r>
            <a:r>
              <a:rPr lang="en-US" baseline="0" dirty="0" smtClean="0"/>
              <a:t> </a:t>
            </a:r>
            <a:r>
              <a:rPr lang="en-US" dirty="0" smtClean="0"/>
              <a:t>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of those nodes are stored in a local variable named `all_web_nodes`. This is an array of node objects. It may contain zero or more nodes that match the search criteria.</a:t>
            </a:r>
          </a:p>
          <a:p>
            <a:endParaRPr lang="en-US" dirty="0" smtClean="0"/>
          </a:p>
          <a:p>
            <a:r>
              <a:rPr lang="en-US" dirty="0" smtClean="0"/>
              <a:t>TBD: These node objects are not in the format that the haproxy members attribute expects to see so unfortunately we cannot simply assign the resulting array of nodes into the members.</a:t>
            </a:r>
          </a:p>
          <a:p>
            <a:endParaRPr lang="en-US" dirty="0" smtClean="0"/>
          </a:p>
          <a:p>
            <a:r>
              <a:rPr lang="en-US" dirty="0" smtClean="0"/>
              <a:t>We need to first convert every node returned from the search into a hash structured similarly to what we manually created.</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Need array info?</a:t>
            </a:r>
          </a:p>
          <a:p>
            <a:endParaRPr lang="en-US" dirty="0" smtClean="0"/>
          </a:p>
          <a:p>
            <a:r>
              <a:rPr lang="en-US" dirty="0" smtClean="0"/>
              <a:t>First we create an empty array and assign that empty array into a local variable named `members`. `members` is an array that we will populated with the hashes we are about to create and we will assign that array into the `node.default['haproxy']['members']`.</a:t>
            </a:r>
          </a:p>
          <a:p>
            <a:endParaRPr lang="en-US" dirty="0" smtClean="0"/>
          </a:p>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TBD</a:t>
            </a:r>
          </a:p>
          <a:p>
            <a:r>
              <a:rPr lang="en-US" dirty="0" smtClean="0"/>
              <a:t>Between the pipes we see a local variable that we are defining that exists only in the block `web_node`. This local variable, `web_node`, is a name we came up with to refer to each node in our array of `all_web_nodes`.</a:t>
            </a:r>
          </a:p>
          <a:p>
            <a:endParaRPr lang="en-US" dirty="0" smtClean="0"/>
          </a:p>
          <a:p>
            <a:r>
              <a:rPr lang="en-US" dirty="0" smtClean="0"/>
              <a:t>Each web node in the array is sent through</a:t>
            </a:r>
            <a:r>
              <a:rPr lang="en-US" baseline="0" dirty="0" smtClean="0"/>
              <a:t> t</a:t>
            </a:r>
            <a:r>
              <a:rPr lang="en-US" dirty="0" smtClean="0"/>
              <a:t>he block. When inside the block of code it is referred to as `web_node`.</a:t>
            </a:r>
          </a:p>
          <a:p>
            <a:endParaRPr lang="en-US" dirty="0" smtClean="0"/>
          </a:p>
          <a:p>
            <a:r>
              <a:rPr lang="en-US" dirty="0" smtClean="0"/>
              <a:t>Inside the block the first thing that is created is another local variable named `member` which is assigned a hash that contains the web_node's hostname and the web_node's ipaddress.</a:t>
            </a:r>
          </a:p>
          <a:p>
            <a:endParaRPr lang="en-US" dirty="0" smtClean="0"/>
          </a:p>
          <a:p>
            <a:r>
              <a:rPr lang="en-US" dirty="0" smtClean="0"/>
              <a:t>Then the local variable `member`, which contains that hash is pushed into the array of members. This adds the member to the end of the array.</a:t>
            </a:r>
          </a:p>
          <a:p>
            <a:endParaRPr lang="en-US" dirty="0" smtClean="0"/>
          </a:p>
          <a:p>
            <a:r>
              <a:rPr lang="en-US" dirty="0" smtClean="0"/>
              <a:t>When we are done looping through every web node the `members` array contains a list of all these hash objects.</a:t>
            </a:r>
          </a:p>
          <a:p>
            <a:endParaRPr lang="en-US" dirty="0" smtClean="0"/>
          </a:p>
          <a:p>
            <a:r>
              <a:rPr lang="en-US" dirty="0" smtClean="0"/>
              <a:t>We finally assign that newly created array to the same default haproxy member's attribute we had previously used.</a:t>
            </a:r>
          </a:p>
          <a:p>
            <a:endParaRPr lang="en-US" dirty="0" smtClean="0"/>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proxy server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proxy server will dynamically grow to accommodate them, returning them as node objects, which are then converted to hashes, and then assigned as members.</a:t>
            </a:r>
          </a:p>
          <a:p>
            <a:endParaRPr lang="en-US" dirty="0" smtClean="0"/>
          </a:p>
          <a:p>
            <a:r>
              <a:rPr lang="en-US" dirty="0" smtClean="0"/>
              <a:t>As you remove nodes, your proxy server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proxy node</a:t>
            </a:r>
          </a:p>
          <a:p>
            <a:r>
              <a:rPr lang="en-US" dirty="0" smtClean="0"/>
              <a:t>* Verify that the proxy node still relays requests to both of our web servers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berkshelf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 </a:t>
            </a:r>
          </a:p>
          <a:p>
            <a:endParaRPr lang="en-US" dirty="0" smtClean="0"/>
          </a:p>
          <a:p>
            <a:r>
              <a:rPr lang="en-US" dirty="0" smtClean="0"/>
              <a:t>TBD: If you should receive a</a:t>
            </a:r>
            <a:r>
              <a:rPr lang="en-US" baseline="0" dirty="0" smtClean="0"/>
              <a:t> "frozen" error </a:t>
            </a:r>
            <a:r>
              <a:rPr lang="en-US" dirty="0" smtClean="0"/>
              <a:t>like below,</a:t>
            </a:r>
            <a:r>
              <a:rPr lang="en-US" baseline="0" dirty="0" smtClean="0"/>
              <a:t> it is because this </a:t>
            </a:r>
            <a:r>
              <a:rPr lang="en-US" baseline="0" smtClean="0"/>
              <a:t>cookbook's version </a:t>
            </a:r>
            <a:r>
              <a:rPr lang="en-US" baseline="0" dirty="0" smtClean="0"/>
              <a:t>already exists on the Chef server. Use the '--force' option to resolve that error. For example: '</a:t>
            </a:r>
            <a:r>
              <a:rPr lang="en-US" dirty="0" smtClean="0"/>
              <a:t>berks upload --force'</a:t>
            </a:r>
            <a:endParaRPr lang="en-US" baseline="0" dirty="0" smtClean="0"/>
          </a:p>
          <a:p>
            <a:endParaRPr lang="en-US" baseline="0" dirty="0" smtClean="0"/>
          </a:p>
          <a:p>
            <a:r>
              <a:rPr lang="en-US" dirty="0" smtClean="0"/>
              <a:t>PS C:\Users\UserName\chef-repo\cookbooks\myhaproxy&gt; berks upload</a:t>
            </a:r>
          </a:p>
          <a:p>
            <a:r>
              <a:rPr lang="en-US" dirty="0" smtClean="0"/>
              <a:t>Skipping build-essential (2.2.3) (frozen)</a:t>
            </a:r>
          </a:p>
          <a:p>
            <a:r>
              <a:rPr lang="en-US" dirty="0" smtClean="0"/>
              <a:t>Skipping cpu (0.2.0) (frozen)</a:t>
            </a:r>
          </a:p>
          <a:p>
            <a:r>
              <a:rPr lang="en-US" dirty="0" smtClean="0"/>
              <a:t>Skipping haproxy (1.6.6) (frozen)</a:t>
            </a:r>
          </a:p>
          <a:p>
            <a:r>
              <a:rPr lang="en-US" dirty="0" smtClean="0"/>
              <a:t>Uploaded myhaproxy (1.0.0) to: 'https://api.opscode.com:443/organizations/</a:t>
            </a:r>
            <a:r>
              <a:rPr lang="en-US" i="1" dirty="0" err="1" smtClean="0"/>
              <a:t>yourorgname</a:t>
            </a:r>
            <a:r>
              <a:rPr lang="en-US" dirty="0" smtClean="0"/>
              <a:t>'</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'proxy' to run `sudo chef-client`. This is more efficient than targeted all of the nodes as we did before and more accurate than targeting the node2 "name:node2". </a:t>
            </a:r>
          </a:p>
          <a:p>
            <a:endParaRPr lang="en-US" dirty="0" smtClean="0"/>
          </a:p>
          <a:p>
            <a:r>
              <a:rPr lang="en-US" dirty="0" smtClean="0"/>
              <a:t>This ensures that all nodes that are also proxy servers to check in with the Chef Server. Similar to how we are targeting only the web server nodes in the recipe.</a:t>
            </a:r>
          </a:p>
          <a:p>
            <a:endParaRPr lang="en-US" dirty="0" smtClean="0"/>
          </a:p>
          <a:p>
            <a:r>
              <a:rPr lang="en-US" dirty="0" smtClean="0"/>
              <a:t>TBD: Trim output.</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TBD: Delete? Search indexes allow queries to be made for any type of data that is indexed by the Chef server, including environments, nodes, and roles. </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A defined query syntax is used to support search patterns like exact, wildcard, range, and fuzzy. </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A search is a full-text query that can be done from several locations, including from within a recipe, by using the search subcommand in knife, the search method in the Recipe DSL, the search box in the Chef management console, and by using the/search or /search/INDEX endpoints in the Chef server API. The search engine is based on Apache Solr and is run from the Chef server.</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Many of the examples in this section use knife, but the search indexes and search query syntax can be used in many locations, including from within recipes and when using the Chef server API.</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7603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proxy server.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TBD: Delete? </a:t>
            </a: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dirty="0" smtClean="0">
                <a:latin typeface="Lucida Grande" charset="0"/>
                <a:cs typeface="Lucida Grande" charset="0"/>
                <a:sym typeface="Lucida Grande" charset="0"/>
              </a:rPr>
              <a:t>In this example--</a:t>
            </a:r>
            <a:r>
              <a:rPr lang="en-US" sz="1200" baseline="0" dirty="0" smtClean="0">
                <a:latin typeface="Lucida Grande" charset="0"/>
                <a:cs typeface="Lucida Grande" charset="0"/>
                <a:sym typeface="Lucida Grande" charset="0"/>
              </a:rPr>
              <a:t> </a:t>
            </a:r>
            <a:r>
              <a:rPr lang="en-US" sz="3066" dirty="0" smtClean="0">
                <a:latin typeface="Inconsolata" panose="020B0609030003000000" pitchFamily="49" charset="0"/>
              </a:rPr>
              <a:t>$ knife search node "platfo*:centos"</a:t>
            </a:r>
          </a:p>
          <a:p>
            <a:r>
              <a:rPr lang="en-US" sz="1200" dirty="0" smtClean="0">
                <a:latin typeface="Lucida Grande" charset="0"/>
                <a:cs typeface="Lucida Grande" charset="0"/>
                <a:sym typeface="Lucida Grande" charset="0"/>
              </a:rPr>
              <a:t>-- platfor* could match "platform" or "platform_family"</a:t>
            </a: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435828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TBD: </a:t>
            </a:r>
            <a:r>
              <a:rPr lang="en-US" sz="1200" dirty="0" smtClean="0">
                <a:latin typeface="Lucida Grande" charset="0"/>
                <a:cs typeface="Lucida Grande" charset="0"/>
                <a:sym typeface="Lucida Grande" charset="0"/>
              </a:rPr>
              <a:t>Replace this slide? with  how to search and searching by 'key:value'.</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dirty="0" smtClean="0">
                <a:latin typeface="Lucida Grande" charset="0"/>
                <a:cs typeface="Lucida Grande" charset="0"/>
                <a:sym typeface="Lucida Grande" charset="0"/>
              </a:rPr>
              <a:t>https://docs.chef.io/chef_search.html#query-syntax</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dirty="0" smtClean="0">
                <a:latin typeface="Lucida Grande" charset="0"/>
                <a:cs typeface="Lucida Grande" charset="0"/>
                <a:sym typeface="Lucida Grande" charset="0"/>
              </a:rPr>
              <a:t>In this example--</a:t>
            </a:r>
            <a:r>
              <a:rPr lang="en-US" sz="1200" baseline="0" dirty="0" smtClean="0">
                <a:latin typeface="Lucida Grande" charset="0"/>
                <a:cs typeface="Lucida Grande" charset="0"/>
                <a:sym typeface="Lucida Grande" charset="0"/>
              </a:rPr>
              <a:t> </a:t>
            </a:r>
            <a:r>
              <a:rPr lang="en-US" sz="3066" dirty="0" smtClean="0">
                <a:latin typeface="Inconsolata" panose="020B0609030003000000" pitchFamily="49" charset="0"/>
              </a:rPr>
              <a:t>$ knife search node "platfo*:centos"</a:t>
            </a:r>
          </a:p>
          <a:p>
            <a:r>
              <a:rPr lang="en-US" sz="1200" dirty="0" smtClean="0">
                <a:latin typeface="Lucida Grande" charset="0"/>
                <a:cs typeface="Lucida Grande" charset="0"/>
                <a:sym typeface="Lucida Grande" charset="0"/>
              </a:rPr>
              <a:t>-- platfor* could match "platform" or "platform_family"</a:t>
            </a: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88477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proxy members, we would need to bootstrap a new web server and then update our proxy cookbook's recipe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list of available members for our proxy.</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mn-cs"/>
              </a:rPr>
              <a:t>A search is a full-text query that can be done from several locations, including from within a recipe, using the </a:t>
            </a:r>
            <a:r>
              <a:rPr lang="en-US" dirty="0" smtClean="0"/>
              <a:t>/search</a:t>
            </a:r>
            <a:r>
              <a:rPr lang="en-US" sz="1200" b="0" i="0" kern="1200" dirty="0" smtClean="0">
                <a:solidFill>
                  <a:schemeClr val="tx1"/>
                </a:solidFill>
                <a:effectLst/>
                <a:latin typeface="Arial" panose="020B0604020202020204" pitchFamily="34" charset="0"/>
                <a:ea typeface="+mn-ea"/>
                <a:cs typeface="+mn-cs"/>
              </a:rPr>
              <a:t> or </a:t>
            </a:r>
            <a:r>
              <a:rPr lang="en-US" dirty="0" smtClean="0"/>
              <a:t>/search/INDEX</a:t>
            </a:r>
            <a:r>
              <a:rPr lang="en-US" sz="1200" b="0" i="0" kern="1200" dirty="0" smtClean="0">
                <a:solidFill>
                  <a:schemeClr val="tx1"/>
                </a:solidFill>
                <a:effectLst/>
                <a:latin typeface="Arial" panose="020B0604020202020204" pitchFamily="34" charset="0"/>
                <a:ea typeface="+mn-ea"/>
                <a:cs typeface="+mn-cs"/>
              </a:rPr>
              <a:t> endpoints in the Chef server API,</a:t>
            </a:r>
            <a:r>
              <a:rPr lang="en-US" sz="1200" b="0" i="0" kern="1200" baseline="0" dirty="0" smtClean="0">
                <a:solidFill>
                  <a:schemeClr val="tx1"/>
                </a:solidFill>
                <a:effectLst/>
                <a:latin typeface="Arial" panose="020B0604020202020204" pitchFamily="34" charset="0"/>
                <a:ea typeface="+mn-ea"/>
                <a:cs typeface="+mn-cs"/>
              </a:rPr>
              <a:t> and other methods.</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b="0" i="0" kern="1200" baseline="0" dirty="0" smtClean="0">
              <a:solidFill>
                <a:schemeClr val="tx1"/>
              </a:solidFill>
              <a:effectLst/>
              <a:latin typeface="Arial" panose="020B0604020202020204" pitchFamily="34" charset="0"/>
              <a:ea typeface="+mn-ea"/>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dirty="0" smtClean="0"/>
              <a:t>In this module we will focus on using Search from within a recipe.</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b="0" i="0" kern="1200" baseline="0" dirty="0" smtClean="0">
              <a:solidFill>
                <a:schemeClr val="tx1"/>
              </a:solidFill>
              <a:effectLst/>
              <a:latin typeface="Arial" panose="020B0604020202020204" pitchFamily="34" charset="0"/>
              <a:ea typeface="+mn-ea"/>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91958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A search query is comprised of two parts: the key and the search pattern. A search query has the following syntax:</a:t>
            </a:r>
          </a:p>
          <a:p>
            <a:pPr marL="142866" lvl="1" indent="0">
              <a:buNone/>
            </a:pPr>
            <a:endParaRPr lang="en-US" sz="1200" dirty="0" smtClean="0"/>
          </a:p>
          <a:p>
            <a:pPr marL="142866" lvl="1" indent="0">
              <a:buNone/>
            </a:pPr>
            <a:r>
              <a:rPr lang="en-US" sz="1200" dirty="0" smtClean="0">
                <a:solidFill>
                  <a:schemeClr val="accent1"/>
                </a:solidFill>
              </a:rPr>
              <a:t>key</a:t>
            </a:r>
            <a:r>
              <a:rPr lang="en-US" sz="1200" dirty="0" smtClean="0"/>
              <a:t>:search_pattern</a:t>
            </a:r>
          </a:p>
          <a:p>
            <a:pPr marL="142866" lvl="1" indent="0">
              <a:buNone/>
            </a:pPr>
            <a:endParaRPr lang="en-US" sz="1200" dirty="0" smtClean="0"/>
          </a:p>
          <a:p>
            <a:pPr marL="142866" lvl="1" indent="0">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118776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79553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407233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6641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9" r:id="rId19"/>
    <p:sldLayoutId id="2147483810" r:id="rId20"/>
    <p:sldLayoutId id="2147483811" r:id="rId21"/>
    <p:sldLayoutId id="2147483812"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2.xml"/><Relationship Id="rId5" Type="http://schemas.openxmlformats.org/officeDocument/2006/relationships/image" Target="../media/image16.png"/><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2.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hyperlink" Target="https://docs.chef.io/chef_search.html#query-syntax" TargetMode="External"/><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docs.chef.io/chef_search.html#search-indexes" TargetMode="Externa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endParaRPr lang="en-US" dirty="0" smtClean="0"/>
          </a:p>
          <a:p>
            <a:r>
              <a:rPr lang="en-US" dirty="0" smtClean="0"/>
              <a:t>all_web_nodes </a:t>
            </a:r>
            <a:r>
              <a:rPr lang="en-US" dirty="0"/>
              <a:t>= search("node","role:web")</a:t>
            </a: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5873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dirty="0"/>
              <a:t>node.default['haproxy']['members'] = [{</a:t>
            </a:r>
          </a:p>
          <a:p>
            <a:r>
              <a:rPr lang="en-US" dirty="0"/>
              <a:t>    "hostname" =&gt; "</a:t>
            </a:r>
            <a:r>
              <a:rPr lang="en-US" dirty="0" smtClean="0"/>
              <a:t>ec2-204-236-155-223.us-west-1.compute.amazonaws.com</a:t>
            </a:r>
            <a:r>
              <a:rPr lang="en-US" dirty="0"/>
              <a:t>",</a:t>
            </a:r>
          </a:p>
          <a:p>
            <a:r>
              <a:rPr lang="en-US" dirty="0"/>
              <a:t>    "ipaddress" =&gt; "</a:t>
            </a:r>
            <a:r>
              <a:rPr lang="en-US" dirty="0" smtClean="0"/>
              <a:t>ec2-204-236-155-223.us-west-1.compute.amazonaws.com</a:t>
            </a:r>
            <a:r>
              <a:rPr lang="en-US" dirty="0"/>
              <a:t>",</a:t>
            </a:r>
          </a:p>
          <a:p>
            <a:r>
              <a:rPr lang="en-US" dirty="0"/>
              <a:t>    "port" =&gt; 80,</a:t>
            </a:r>
          </a:p>
          <a:p>
            <a:r>
              <a:rPr lang="en-US" dirty="0"/>
              <a:t>    "ssl_port" =&gt; 80</a:t>
            </a:r>
          </a:p>
          <a:p>
            <a:r>
              <a:rPr lang="en-US" dirty="0"/>
              <a:t>  },</a:t>
            </a:r>
          </a:p>
          <a:p>
            <a:r>
              <a:rPr lang="en-US" dirty="0"/>
              <a:t>  {</a:t>
            </a:r>
          </a:p>
          <a:p>
            <a:r>
              <a:rPr lang="en-US" dirty="0"/>
              <a:t>    "hostname" =&gt; "</a:t>
            </a:r>
            <a:r>
              <a:rPr lang="en-US" dirty="0" smtClean="0"/>
              <a:t>ec2-54-176-64-173.us-west-1.compute.amazonaws.com</a:t>
            </a:r>
            <a:r>
              <a:rPr lang="en-US" dirty="0"/>
              <a:t>",</a:t>
            </a:r>
          </a:p>
          <a:p>
            <a:r>
              <a:rPr lang="en-US" dirty="0"/>
              <a:t>    "ipaddress" =&gt; "</a:t>
            </a:r>
            <a:r>
              <a:rPr lang="en-US" dirty="0" smtClean="0"/>
              <a:t>ec2-54-176-64-173.us-west-1.compute.amazonaws.com</a:t>
            </a:r>
            <a:r>
              <a:rPr lang="en-US" dirty="0"/>
              <a:t>",</a:t>
            </a:r>
          </a:p>
          <a:p>
            <a:r>
              <a:rPr lang="en-US" dirty="0"/>
              <a:t>    "port" =&gt; 80,</a:t>
            </a:r>
          </a:p>
          <a:p>
            <a:r>
              <a:rPr lang="en-US" dirty="0"/>
              <a:t>    "ssl_port" =&gt; 80</a:t>
            </a:r>
          </a:p>
          <a:p>
            <a:r>
              <a:rPr lang="en-US" dirty="0"/>
              <a:t>  }</a:t>
            </a:r>
          </a:p>
          <a:p>
            <a:r>
              <a:rPr lang="en-US" dirty="0" smtClean="0"/>
              <a:t>]</a:t>
            </a:r>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~/chef-repo/cookbooks/myhaproxy/default.rb</a:t>
            </a:r>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223704" y="2548647"/>
            <a:ext cx="9122645" cy="9922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220464" y="4938408"/>
            <a:ext cx="9122645" cy="9922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426659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423360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t>node1:</a:t>
            </a:r>
          </a:p>
          <a:p>
            <a:r>
              <a:rPr lang="en-US" dirty="0"/>
              <a:t>  cloud:</a:t>
            </a:r>
          </a:p>
          <a:p>
            <a:r>
              <a:rPr lang="en-US" dirty="0"/>
              <a:t>    local_hostname:  ip-10-198-51-26.us-west-1.compute.internal</a:t>
            </a:r>
          </a:p>
          <a:p>
            <a:r>
              <a:rPr lang="en-US" dirty="0"/>
              <a:t>    local_ipv4:      10.198.51.26</a:t>
            </a:r>
          </a:p>
          <a:p>
            <a:r>
              <a:rPr lang="en-US" dirty="0"/>
              <a:t>    private_ips:     10.198.51.26</a:t>
            </a:r>
          </a:p>
          <a:p>
            <a:r>
              <a:rPr lang="en-US" dirty="0"/>
              <a:t>    provider:        ec2</a:t>
            </a:r>
          </a:p>
          <a:p>
            <a:r>
              <a:rPr lang="en-US" dirty="0"/>
              <a:t>    public_hostname: </a:t>
            </a:r>
            <a:r>
              <a:rPr lang="en-US" dirty="0" smtClean="0"/>
              <a:t>ec2-204-236-155-223.us-west-1.compute.amazonaws.com</a:t>
            </a:r>
            <a:endParaRPr lang="en-US" dirty="0"/>
          </a:p>
          <a:p>
            <a:r>
              <a:rPr lang="en-US" dirty="0"/>
              <a:t>    public_ips:      204.236.155.223</a:t>
            </a:r>
          </a:p>
          <a:p>
            <a:r>
              <a:rPr lang="en-US" dirty="0"/>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node1 -a cloud</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75605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t>node3:</a:t>
            </a:r>
          </a:p>
          <a:p>
            <a:r>
              <a:rPr lang="en-US" dirty="0"/>
              <a:t>  cloud:</a:t>
            </a:r>
          </a:p>
          <a:p>
            <a:r>
              <a:rPr lang="en-US" dirty="0"/>
              <a:t>    local_hostname:  ip-10-197-105-148.us-west-1.compute.internal</a:t>
            </a:r>
          </a:p>
          <a:p>
            <a:r>
              <a:rPr lang="en-US" dirty="0"/>
              <a:t>    local_ipv4:      10.197.105.148</a:t>
            </a:r>
          </a:p>
          <a:p>
            <a:r>
              <a:rPr lang="en-US" dirty="0"/>
              <a:t>    private_ips:     10.197.105.148</a:t>
            </a:r>
          </a:p>
          <a:p>
            <a:r>
              <a:rPr lang="en-US" dirty="0"/>
              <a:t>    provider:        ec2</a:t>
            </a:r>
          </a:p>
          <a:p>
            <a:r>
              <a:rPr lang="en-US" dirty="0"/>
              <a:t>    public_hostname: </a:t>
            </a:r>
            <a:r>
              <a:rPr lang="en-US" dirty="0" smtClean="0"/>
              <a:t>ec2-54-176-64-173.us-west-1.compute.amazonaws.com</a:t>
            </a:r>
            <a:endParaRPr lang="en-US" dirty="0"/>
          </a:p>
          <a:p>
            <a:r>
              <a:rPr lang="en-US" dirty="0"/>
              <a:t>    public_ips:      54.176.64.173</a:t>
            </a:r>
          </a:p>
          <a:p>
            <a:r>
              <a:rPr lang="en-US" dirty="0"/>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t>$ knife node show node3 -a cloud</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006511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dirty="0"/>
              <a:t>node.default['haproxy']['members'] = [{</a:t>
            </a:r>
          </a:p>
          <a:p>
            <a:r>
              <a:rPr lang="en-US" dirty="0"/>
              <a:t>    "hostname" =&gt; "</a:t>
            </a:r>
            <a:r>
              <a:rPr lang="en-US" dirty="0" smtClean="0"/>
              <a:t>ec2-204-236-155-223.us-west-1.compute.amazonaws.com</a:t>
            </a:r>
            <a:r>
              <a:rPr lang="en-US" dirty="0"/>
              <a:t>",</a:t>
            </a:r>
          </a:p>
          <a:p>
            <a:r>
              <a:rPr lang="en-US" dirty="0"/>
              <a:t>    "ipaddress" =&gt; "</a:t>
            </a:r>
            <a:r>
              <a:rPr lang="en-US" dirty="0" smtClean="0"/>
              <a:t>ec2-204-236-155-223.us-west-1.compute.amazonaws.com</a:t>
            </a:r>
            <a:r>
              <a:rPr lang="en-US" dirty="0"/>
              <a:t>",</a:t>
            </a:r>
          </a:p>
          <a:p>
            <a:r>
              <a:rPr lang="en-US" dirty="0"/>
              <a:t>    "port" =&gt; 80,</a:t>
            </a:r>
          </a:p>
          <a:p>
            <a:r>
              <a:rPr lang="en-US" dirty="0"/>
              <a:t>    "ssl_port" =&gt; 80</a:t>
            </a:r>
          </a:p>
          <a:p>
            <a:r>
              <a:rPr lang="en-US" dirty="0"/>
              <a:t>  },</a:t>
            </a:r>
          </a:p>
          <a:p>
            <a:r>
              <a:rPr lang="en-US" dirty="0"/>
              <a:t>  {</a:t>
            </a:r>
          </a:p>
          <a:p>
            <a:r>
              <a:rPr lang="en-US" dirty="0"/>
              <a:t>    "hostname" =&gt; "</a:t>
            </a:r>
            <a:r>
              <a:rPr lang="en-US" dirty="0" smtClean="0"/>
              <a:t>ec2-54-176-64-173.us-west-1.compute.amazonaws.com</a:t>
            </a:r>
            <a:r>
              <a:rPr lang="en-US" dirty="0"/>
              <a:t>",</a:t>
            </a:r>
          </a:p>
          <a:p>
            <a:r>
              <a:rPr lang="en-US" dirty="0"/>
              <a:t>    "ipaddress" =&gt; "</a:t>
            </a:r>
            <a:r>
              <a:rPr lang="en-US" dirty="0" smtClean="0"/>
              <a:t>ec2-54-176-64-173.us-west-1.compute.amazonaws.com</a:t>
            </a:r>
            <a:r>
              <a:rPr lang="en-US" dirty="0"/>
              <a:t>",</a:t>
            </a:r>
          </a:p>
          <a:p>
            <a:r>
              <a:rPr lang="en-US" dirty="0"/>
              <a:t>    "port" =&gt; 80,</a:t>
            </a:r>
          </a:p>
          <a:p>
            <a:r>
              <a:rPr lang="en-US" dirty="0"/>
              <a:t>    "ssl_port" =&gt; 80</a:t>
            </a:r>
          </a:p>
          <a:p>
            <a:r>
              <a:rPr lang="en-US" dirty="0"/>
              <a:t>  }</a:t>
            </a:r>
          </a:p>
          <a:p>
            <a:r>
              <a:rPr lang="en-US" dirty="0" smtClean="0"/>
              <a:t>]</a:t>
            </a:r>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~/chef-repo/cookbooks/myhaproxy/default.rb</a:t>
            </a:r>
            <a:endParaRPr lang="en-US" dirty="0"/>
          </a:p>
        </p:txBody>
      </p:sp>
      <p:sp>
        <p:nvSpPr>
          <p:cNvPr id="8" name="Text Placeholder 7"/>
          <p:cNvSpPr>
            <a:spLocks noGrp="1"/>
          </p:cNvSpPr>
          <p:nvPr>
            <p:ph type="body" sz="quarter" idx="12"/>
          </p:nvPr>
        </p:nvSpPr>
        <p:spPr>
          <a:xfrm>
            <a:off x="1124446" y="2121124"/>
            <a:ext cx="14404273" cy="5367071"/>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5586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t>all_web_nodes = search("node","role:web")</a:t>
            </a:r>
          </a:p>
          <a:p>
            <a:endParaRPr lang="en-US" dirty="0"/>
          </a:p>
          <a:p>
            <a:r>
              <a:rPr lang="en-US" dirty="0"/>
              <a:t>members = []</a:t>
            </a:r>
          </a:p>
          <a:p>
            <a:endParaRPr lang="en-US" dirty="0"/>
          </a:p>
          <a:p>
            <a:r>
              <a:rPr lang="en-US" dirty="0"/>
              <a:t>all_web_nodes.each do |web_node|</a:t>
            </a:r>
          </a:p>
          <a:p>
            <a:r>
              <a:rPr lang="en-US" dirty="0" smtClean="0"/>
              <a:t>  </a:t>
            </a:r>
            <a:r>
              <a:rPr lang="en-US" dirty="0"/>
              <a:t>member = { </a:t>
            </a:r>
          </a:p>
          <a:p>
            <a:r>
              <a:rPr lang="en-US" dirty="0"/>
              <a:t>    "hostname" =&gt; web_node["cloud"]["public_hostname"],</a:t>
            </a:r>
          </a:p>
          <a:p>
            <a:r>
              <a:rPr lang="en-US" dirty="0"/>
              <a:t>    "ipaddress" =&gt; web_node["cloud"]["public_ipv4"],</a:t>
            </a:r>
          </a:p>
          <a:p>
            <a:r>
              <a:rPr lang="en-US" dirty="0"/>
              <a:t>    "port" =&gt; 80,</a:t>
            </a:r>
          </a:p>
          <a:p>
            <a:r>
              <a:rPr lang="en-US" dirty="0"/>
              <a:t>    "ssl_port" =&gt; 80</a:t>
            </a:r>
          </a:p>
          <a:p>
            <a:r>
              <a:rPr lang="en-US" dirty="0"/>
              <a:t>  }</a:t>
            </a:r>
          </a:p>
          <a:p>
            <a:r>
              <a:rPr lang="en-US" dirty="0" smtClean="0"/>
              <a:t>  </a:t>
            </a:r>
            <a:r>
              <a:rPr lang="en-US" dirty="0"/>
              <a:t>members.push(member)</a:t>
            </a:r>
          </a:p>
          <a:p>
            <a:r>
              <a:rPr lang="en-US" dirty="0"/>
              <a:t>end</a:t>
            </a:r>
          </a:p>
          <a:p>
            <a:endParaRPr lang="en-US" dirty="0"/>
          </a:p>
          <a:p>
            <a:r>
              <a:rPr lang="en-US" dirty="0"/>
              <a:t>node.default['haproxy']['members'] = members</a:t>
            </a:r>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7" name="Text Placeholder 6"/>
          <p:cNvSpPr>
            <a:spLocks noGrp="1"/>
          </p:cNvSpPr>
          <p:nvPr>
            <p:ph type="body" sz="quarter" idx="13"/>
          </p:nvPr>
        </p:nvSpPr>
        <p:spPr>
          <a:xfrm>
            <a:off x="1135042" y="2023310"/>
            <a:ext cx="14404273" cy="550782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71486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t>all_web_nodes = search("node","role:web")</a:t>
            </a:r>
          </a:p>
          <a:p>
            <a:endParaRPr lang="en-US" dirty="0"/>
          </a:p>
          <a:p>
            <a:r>
              <a:rPr lang="en-US" dirty="0"/>
              <a:t>members = []</a:t>
            </a:r>
          </a:p>
          <a:p>
            <a:endParaRPr lang="en-US" dirty="0"/>
          </a:p>
          <a:p>
            <a:r>
              <a:rPr lang="en-US" dirty="0"/>
              <a:t>all_web_nodes.each do |web_node|</a:t>
            </a:r>
          </a:p>
          <a:p>
            <a:r>
              <a:rPr lang="en-US" dirty="0" smtClean="0"/>
              <a:t>  </a:t>
            </a:r>
            <a:r>
              <a:rPr lang="en-US" dirty="0"/>
              <a:t>member = { </a:t>
            </a:r>
          </a:p>
          <a:p>
            <a:r>
              <a:rPr lang="en-US" dirty="0"/>
              <a:t>    "hostname" =&gt; web_node["cloud"]["public_hostname"],</a:t>
            </a:r>
          </a:p>
          <a:p>
            <a:r>
              <a:rPr lang="en-US" dirty="0"/>
              <a:t>    "ipaddress" =&gt; web_node["cloud"]["public_ipv4"],</a:t>
            </a:r>
          </a:p>
          <a:p>
            <a:r>
              <a:rPr lang="en-US" dirty="0"/>
              <a:t>    "port" =&gt; 80,</a:t>
            </a:r>
          </a:p>
          <a:p>
            <a:r>
              <a:rPr lang="en-US" dirty="0"/>
              <a:t>    "ssl_port" =&gt; 80</a:t>
            </a:r>
          </a:p>
          <a:p>
            <a:r>
              <a:rPr lang="en-US" dirty="0"/>
              <a:t>  }</a:t>
            </a:r>
          </a:p>
          <a:p>
            <a:r>
              <a:rPr lang="en-US" dirty="0" smtClean="0"/>
              <a:t>  </a:t>
            </a:r>
            <a:r>
              <a:rPr lang="en-US" dirty="0"/>
              <a:t>members.push(member)</a:t>
            </a:r>
          </a:p>
          <a:p>
            <a:r>
              <a:rPr lang="en-US" dirty="0"/>
              <a:t>end</a:t>
            </a:r>
          </a:p>
          <a:p>
            <a:endParaRPr lang="en-US" dirty="0"/>
          </a:p>
          <a:p>
            <a:r>
              <a:rPr lang="en-US" dirty="0"/>
              <a:t>node.default['haproxy']['members'] = members</a:t>
            </a:r>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7" name="Text Placeholder 6"/>
          <p:cNvSpPr>
            <a:spLocks noGrp="1"/>
          </p:cNvSpPr>
          <p:nvPr>
            <p:ph type="body" sz="quarter" idx="13"/>
          </p:nvPr>
        </p:nvSpPr>
        <p:spPr>
          <a:xfrm>
            <a:off x="1135042" y="2023310"/>
            <a:ext cx="14404273" cy="550782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4834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Creating a </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endParaRPr lang="en-US" dirty="0"/>
          </a:p>
        </p:txBody>
      </p:sp>
      <p:sp>
        <p:nvSpPr>
          <p:cNvPr id="7" name="Text Placeholder 6"/>
          <p:cNvSpPr>
            <a:spLocks noGrp="1"/>
          </p:cNvSpPr>
          <p:nvPr>
            <p:ph type="body" sz="quarter" idx="13"/>
          </p:nvPr>
        </p:nvSpPr>
        <p:spPr>
          <a:xfrm>
            <a:off x="1135042" y="2023310"/>
            <a:ext cx="14404273" cy="550782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608856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Creating a </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endParaRPr lang="en-US" dirty="0"/>
          </a:p>
        </p:txBody>
      </p:sp>
      <p:sp>
        <p:nvSpPr>
          <p:cNvPr id="7" name="Text Placeholder 6"/>
          <p:cNvSpPr>
            <a:spLocks noGrp="1"/>
          </p:cNvSpPr>
          <p:nvPr>
            <p:ph type="body" sz="quarter" idx="13"/>
          </p:nvPr>
        </p:nvSpPr>
        <p:spPr>
          <a:xfrm>
            <a:off x="1135042" y="2023310"/>
            <a:ext cx="14404273" cy="550782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306834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a:t>Update the wrapped proxy cookbook to 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66246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949444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proxy cookbook</a:t>
            </a:r>
          </a:p>
          <a:p>
            <a:pPr marL="609585" indent="-609585">
              <a:lnSpc>
                <a:spcPct val="120000"/>
              </a:lnSpc>
              <a:buFont typeface="Wingdings" charset="2"/>
              <a:buChar char="q"/>
            </a:pPr>
            <a:r>
              <a:rPr lang="en-US" dirty="0" smtClean="0"/>
              <a:t>Upload the proxy cookbook</a:t>
            </a:r>
          </a:p>
          <a:p>
            <a:pPr marL="609585" indent="-609585">
              <a:lnSpc>
                <a:spcPct val="120000"/>
              </a:lnSpc>
              <a:buFont typeface="Wingdings" charset="2"/>
              <a:buChar char="q"/>
            </a:pPr>
            <a:r>
              <a:rPr lang="en-US" dirty="0" smtClean="0"/>
              <a:t>Run chef-client on the proxy node</a:t>
            </a:r>
          </a:p>
          <a:p>
            <a:pPr marL="609585" indent="-609585">
              <a:lnSpc>
                <a:spcPct val="120000"/>
              </a:lnSpc>
              <a:buFont typeface="Wingdings" charset="2"/>
              <a:buChar char="q"/>
            </a:pPr>
            <a:r>
              <a:rPr lang="en-US" dirty="0" smtClean="0"/>
              <a:t>Verify that the proxy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597827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t>name             'myhaproxy'</a:t>
            </a:r>
          </a:p>
          <a:p>
            <a:r>
              <a:rPr lang="en-US" dirty="0"/>
              <a:t>maintainer       'The Authors'</a:t>
            </a:r>
          </a:p>
          <a:p>
            <a:r>
              <a:rPr lang="en-US" dirty="0"/>
              <a:t>maintainer_email 'you@example.com'</a:t>
            </a:r>
          </a:p>
          <a:p>
            <a:r>
              <a:rPr lang="en-US" dirty="0"/>
              <a:t>license          'all_rights'</a:t>
            </a:r>
          </a:p>
          <a:p>
            <a:r>
              <a:rPr lang="en-US" dirty="0"/>
              <a:t>description      'Installs/Configures myhaproxy'</a:t>
            </a:r>
          </a:p>
          <a:p>
            <a:r>
              <a:rPr lang="en-US" dirty="0"/>
              <a:t>long_description 'Installs/Configures myhaproxy'</a:t>
            </a:r>
          </a:p>
          <a:p>
            <a:r>
              <a:rPr lang="en-US" dirty="0"/>
              <a:t>version          </a:t>
            </a:r>
            <a:r>
              <a:rPr lang="en-US" dirty="0" smtClean="0"/>
              <a:t>'1.0.0</a:t>
            </a:r>
            <a:r>
              <a:rPr lang="en-US" dirty="0"/>
              <a:t>'</a:t>
            </a:r>
          </a:p>
          <a:p>
            <a:endParaRPr lang="en-US" dirty="0"/>
          </a:p>
          <a:p>
            <a:r>
              <a:rPr lang="en-US" dirty="0"/>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161095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t>Resolving 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Using cpu (0.2.0)</a:t>
            </a:r>
          </a:p>
          <a:p>
            <a:r>
              <a:rPr lang="en-US" dirty="0"/>
              <a:t>Using haproxy (1.6.6)</a:t>
            </a:r>
          </a:p>
          <a:p>
            <a:r>
              <a:rPr lang="en-US" dirty="0"/>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t>$ cd ~/chef-repo/cookbooks/myhaproxy</a:t>
            </a:r>
          </a:p>
          <a:p>
            <a:r>
              <a:rPr lang="en-US" dirty="0" smtClean="0"/>
              <a:t>$ berks install</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36392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dirty="0"/>
              <a:t>Uploaded build-essential (2.2.3) to: 'https://api.opscode.com:443/organizations/steveessentials2'</a:t>
            </a:r>
          </a:p>
          <a:p>
            <a:r>
              <a:rPr lang="en-US" dirty="0"/>
              <a:t>Uploaded cpu (0.2.0) to: 'https://api.opscode.com:443/organizations/steveessentials2'</a:t>
            </a:r>
          </a:p>
          <a:p>
            <a:r>
              <a:rPr lang="en-US" dirty="0"/>
              <a:t>Uploaded haproxy (1.6.6) to: 'https://api.opscode.com:443/organizations/steveessentials2'</a:t>
            </a:r>
          </a:p>
          <a:p>
            <a:r>
              <a:rPr lang="en-US" dirty="0"/>
              <a:t>Uploaded myhaproxy (1.0.0) to: 'https://api.opscode.com:443/organizations/steveessentials2'</a:t>
            </a:r>
          </a:p>
          <a:p>
            <a:r>
              <a:rPr lang="en-US" dirty="0"/>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4510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57995"/>
          </a:xfrm>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a:t>
            </a:r>
            <a:endParaRPr lang="en-US" dirty="0"/>
          </a:p>
        </p:txBody>
      </p:sp>
      <p:sp>
        <p:nvSpPr>
          <p:cNvPr id="3" name="Title 2"/>
          <p:cNvSpPr>
            <a:spLocks noGrp="1"/>
          </p:cNvSpPr>
          <p:nvPr>
            <p:ph type="title"/>
          </p:nvPr>
        </p:nvSpPr>
        <p:spPr/>
        <p:txBody>
          <a:bodyPr/>
          <a:lstStyle/>
          <a:p>
            <a:r>
              <a:rPr lang="en-US" dirty="0" smtClean="0"/>
              <a:t>Lab: Run the </a:t>
            </a:r>
            <a:r>
              <a:rPr lang="en-US" dirty="0" smtClean="0"/>
              <a:t>'knife ssh' </a:t>
            </a:r>
            <a:r>
              <a:rPr lang="en-US" dirty="0" smtClean="0"/>
              <a:t>Command</a:t>
            </a:r>
            <a:endParaRPr lang="en-US" dirty="0"/>
          </a:p>
        </p:txBody>
      </p:sp>
      <p:sp>
        <p:nvSpPr>
          <p:cNvPr id="4" name="Text Placeholder 3"/>
          <p:cNvSpPr>
            <a:spLocks noGrp="1"/>
          </p:cNvSpPr>
          <p:nvPr>
            <p:ph type="body" sz="quarter" idx="11"/>
          </p:nvPr>
        </p:nvSpPr>
        <p:spPr/>
        <p:txBody>
          <a:bodyPr/>
          <a:lstStyle/>
          <a:p>
            <a:r>
              <a:rPr lang="en-US" dirty="0"/>
              <a:t>$ knife ssh </a:t>
            </a:r>
            <a:r>
              <a:rPr lang="en-US" dirty="0" smtClean="0"/>
              <a:t>"role:proxy" </a:t>
            </a:r>
            <a:r>
              <a:rPr lang="en-US" dirty="0"/>
              <a:t>-x </a:t>
            </a:r>
            <a:r>
              <a:rPr lang="en-US" dirty="0" smtClean="0"/>
              <a:t>USER -</a:t>
            </a:r>
            <a:r>
              <a:rPr lang="en-US" dirty="0"/>
              <a:t>P </a:t>
            </a:r>
            <a:r>
              <a:rPr lang="en-US" dirty="0" smtClean="0"/>
              <a:t>PWD "</a:t>
            </a:r>
            <a:r>
              <a:rPr lang="en-US" dirty="0"/>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08797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5257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97832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65146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proxy server.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728866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p:txBody>
          <a:bodyPr/>
          <a:lstStyle/>
          <a:p>
            <a:r>
              <a:rPr lang="en-US" sz="4000" dirty="0">
                <a:solidFill>
                  <a:schemeClr val="tx1"/>
                </a:solidFill>
                <a:latin typeface="Arial" panose="020B0604020202020204" pitchFamily="34" charset="0"/>
                <a:cs typeface="Arial" panose="020B0604020202020204" pitchFamily="34" charset="0"/>
              </a:rPr>
              <a:t>Search indexes allow queries to be made for any type of data that is indexed by the Chef </a:t>
            </a:r>
            <a:r>
              <a:rPr lang="en-US" sz="4000" dirty="0" smtClean="0">
                <a:solidFill>
                  <a:schemeClr val="tx1"/>
                </a:solidFill>
                <a:latin typeface="Arial" panose="020B0604020202020204" pitchFamily="34" charset="0"/>
                <a:cs typeface="Arial" panose="020B0604020202020204" pitchFamily="34" charset="0"/>
              </a:rPr>
              <a:t>server</a:t>
            </a:r>
            <a:r>
              <a:rPr lang="en-US" sz="4000" dirty="0" smtClean="0"/>
              <a:t>. </a:t>
            </a:r>
          </a:p>
          <a:p>
            <a:endParaRPr lang="en-US" sz="4000" dirty="0"/>
          </a:p>
          <a:p>
            <a:pPr lvl="1"/>
            <a:r>
              <a:rPr lang="en-US" sz="4000" dirty="0" smtClean="0">
                <a:solidFill>
                  <a:schemeClr val="tx1"/>
                </a:solidFill>
              </a:rPr>
              <a:t>Data like</a:t>
            </a:r>
            <a:r>
              <a:rPr lang="en-US" sz="4000" dirty="0" smtClean="0">
                <a:solidFill>
                  <a:schemeClr val="tx1"/>
                </a:solidFill>
                <a:latin typeface="Arial" panose="020B0604020202020204" pitchFamily="34" charset="0"/>
                <a:cs typeface="Arial" panose="020B0604020202020204" pitchFamily="34" charset="0"/>
              </a:rPr>
              <a:t> nodes, roles, and environments.</a:t>
            </a:r>
            <a:endParaRPr lang="en-US" sz="40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51926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571500" indent="-571500">
              <a:buFont typeface="Arial" panose="020B0604020202020204" pitchFamily="34" charset="0"/>
              <a:buChar char="•"/>
            </a:pPr>
            <a:r>
              <a:rPr lang="en-US" sz="3600" dirty="0"/>
              <a:t>Chef search uses the Solr 'key:search_pattern' </a:t>
            </a:r>
            <a:r>
              <a:rPr lang="en-US" sz="3600" dirty="0" smtClean="0"/>
              <a:t>syntax:</a:t>
            </a:r>
          </a:p>
          <a:p>
            <a:pPr lvl="1"/>
            <a:r>
              <a:rPr lang="en-US" sz="3066" dirty="0">
                <a:latin typeface="Inconsolata" panose="020B0609030003000000" pitchFamily="49" charset="0"/>
              </a:rPr>
              <a:t>$ knife search node "ipaddress:10.20.30.40</a:t>
            </a:r>
            <a:r>
              <a:rPr lang="en-US" sz="3066" dirty="0" smtClean="0">
                <a:latin typeface="Inconsolata" panose="020B0609030003000000" pitchFamily="49" charset="0"/>
              </a:rPr>
              <a:t>"</a:t>
            </a:r>
          </a:p>
          <a:p>
            <a:pPr lvl="1"/>
            <a:endParaRPr lang="en-US" sz="3066" dirty="0" smtClean="0">
              <a:latin typeface="Inconsolata" panose="020B0609030003000000" pitchFamily="49" charset="0"/>
            </a:endParaRPr>
          </a:p>
          <a:p>
            <a:pPr marL="571500" indent="-571500">
              <a:buFont typeface="Arial" panose="020B0604020202020204" pitchFamily="34" charset="0"/>
              <a:buChar char="•"/>
            </a:pPr>
            <a:r>
              <a:rPr lang="en-US" sz="3600" dirty="0" smtClean="0"/>
              <a:t>Use </a:t>
            </a:r>
            <a:r>
              <a:rPr lang="en-US" sz="3600" dirty="0"/>
              <a:t>an asterisk ("*") for &gt;=0 chars in a wildcard </a:t>
            </a:r>
            <a:r>
              <a:rPr lang="en-US" sz="3600" dirty="0" smtClean="0"/>
              <a:t>search:</a:t>
            </a:r>
          </a:p>
          <a:p>
            <a:pPr lvl="1"/>
            <a:r>
              <a:rPr lang="en-US" sz="3066" dirty="0">
                <a:latin typeface="Inconsolata" panose="020B0609030003000000" pitchFamily="49" charset="0"/>
              </a:rPr>
              <a:t>$ knife search node "ipaddress:10.*"</a:t>
            </a:r>
          </a:p>
          <a:p>
            <a:pPr lvl="1"/>
            <a:r>
              <a:rPr lang="en-US" sz="3066" dirty="0">
                <a:latin typeface="Inconsolata" panose="020B0609030003000000" pitchFamily="49" charset="0"/>
              </a:rPr>
              <a:t>$ knife search node "platfo</a:t>
            </a:r>
            <a:r>
              <a:rPr lang="en-US" sz="3066" dirty="0" smtClean="0">
                <a:latin typeface="Inconsolata" panose="020B0609030003000000" pitchFamily="49" charset="0"/>
              </a:rPr>
              <a:t>*:centos"</a:t>
            </a:r>
          </a:p>
          <a:p>
            <a:pPr lvl="1"/>
            <a:endParaRPr lang="en-US" sz="3066" dirty="0">
              <a:latin typeface="Inconsolata" panose="020B0609030003000000" pitchFamily="49" charset="0"/>
            </a:endParaRPr>
          </a:p>
          <a:p>
            <a:pPr marL="571500" indent="-571500">
              <a:buFont typeface="Arial" panose="020B0604020202020204" pitchFamily="34" charset="0"/>
              <a:buChar char="•"/>
            </a:pPr>
            <a:r>
              <a:rPr lang="en-US" sz="3600" dirty="0" smtClean="0"/>
              <a:t>Use </a:t>
            </a:r>
            <a:r>
              <a:rPr lang="en-US" sz="3600" dirty="0"/>
              <a:t>a question mark ("?") to replace a single </a:t>
            </a:r>
            <a:r>
              <a:rPr lang="en-US" sz="3600" dirty="0" smtClean="0"/>
              <a:t>character</a:t>
            </a:r>
          </a:p>
          <a:p>
            <a:r>
              <a:rPr lang="en-US" sz="3600" dirty="0">
                <a:latin typeface="Inconsolata" panose="020B0609030003000000" pitchFamily="49" charset="0"/>
              </a:rPr>
              <a:t> </a:t>
            </a:r>
            <a:r>
              <a:rPr lang="en-US" sz="3067" dirty="0" smtClean="0">
                <a:latin typeface="Inconsolata" panose="020B0609030003000000" pitchFamily="49" charset="0"/>
              </a:rPr>
              <a:t>$ </a:t>
            </a:r>
            <a:r>
              <a:rPr lang="en-US" sz="3067" dirty="0">
                <a:latin typeface="Inconsolata" panose="020B0609030003000000" pitchFamily="49" charset="0"/>
              </a:rPr>
              <a:t>knife search node "platform_version:12.0?"</a:t>
            </a:r>
          </a:p>
          <a:p>
            <a:pPr lvl="1"/>
            <a:endParaRPr lang="en-US" sz="3600" dirty="0" smtClean="0"/>
          </a:p>
          <a:p>
            <a:pPr marL="880526" lvl="1" indent="-571500">
              <a:buFont typeface="Arial" panose="020B0604020202020204" pitchFamily="34" charset="0"/>
              <a:buChar char="•"/>
            </a:pPr>
            <a:endParaRPr lang="en-US" sz="36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498015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571500" indent="-571500">
              <a:buFont typeface="Arial" panose="020B0604020202020204" pitchFamily="34" charset="0"/>
              <a:buChar char="•"/>
            </a:pPr>
            <a:r>
              <a:rPr lang="en-US" sz="3600" dirty="0"/>
              <a:t>Chef search uses the Solr 'key:search_pattern' </a:t>
            </a:r>
            <a:r>
              <a:rPr lang="en-US" sz="3600" dirty="0" smtClean="0"/>
              <a:t>syntax:</a:t>
            </a:r>
          </a:p>
          <a:p>
            <a:pPr lvl="1"/>
            <a:r>
              <a:rPr lang="en-US" sz="3066" dirty="0">
                <a:latin typeface="Inconsolata" panose="020B0609030003000000" pitchFamily="49" charset="0"/>
              </a:rPr>
              <a:t>$ knife search node "ipaddress:10.20.30.40</a:t>
            </a:r>
            <a:r>
              <a:rPr lang="en-US" sz="3066" dirty="0" smtClean="0">
                <a:latin typeface="Inconsolata" panose="020B0609030003000000" pitchFamily="49" charset="0"/>
              </a:rPr>
              <a:t>"</a:t>
            </a:r>
          </a:p>
          <a:p>
            <a:pPr lvl="1"/>
            <a:endParaRPr lang="en-US" sz="3066" dirty="0" smtClean="0">
              <a:latin typeface="Inconsolata" panose="020B0609030003000000" pitchFamily="49" charset="0"/>
            </a:endParaRPr>
          </a:p>
          <a:p>
            <a:pPr marL="571500" indent="-571500">
              <a:buFont typeface="Arial" panose="020B0604020202020204" pitchFamily="34" charset="0"/>
              <a:buChar char="•"/>
            </a:pPr>
            <a:r>
              <a:rPr lang="en-US" sz="3600" dirty="0" smtClean="0"/>
              <a:t>Use </a:t>
            </a:r>
            <a:r>
              <a:rPr lang="en-US" sz="3600" dirty="0"/>
              <a:t>an asterisk ("*") for &gt;=0 chars in a wildcard </a:t>
            </a:r>
            <a:r>
              <a:rPr lang="en-US" sz="3600" dirty="0" smtClean="0"/>
              <a:t>search:</a:t>
            </a:r>
          </a:p>
          <a:p>
            <a:pPr lvl="1"/>
            <a:r>
              <a:rPr lang="en-US" sz="3066" dirty="0">
                <a:latin typeface="Inconsolata" panose="020B0609030003000000" pitchFamily="49" charset="0"/>
              </a:rPr>
              <a:t>$ knife search node "ipaddress:10.*"</a:t>
            </a:r>
          </a:p>
          <a:p>
            <a:pPr lvl="1"/>
            <a:r>
              <a:rPr lang="en-US" sz="3066" dirty="0">
                <a:latin typeface="Inconsolata" panose="020B0609030003000000" pitchFamily="49" charset="0"/>
              </a:rPr>
              <a:t>$ knife search node "platfo</a:t>
            </a:r>
            <a:r>
              <a:rPr lang="en-US" sz="3066" dirty="0" smtClean="0">
                <a:latin typeface="Inconsolata" panose="020B0609030003000000" pitchFamily="49" charset="0"/>
              </a:rPr>
              <a:t>*:centos"</a:t>
            </a:r>
          </a:p>
          <a:p>
            <a:pPr lvl="1"/>
            <a:endParaRPr lang="en-US" sz="3066" dirty="0">
              <a:latin typeface="Inconsolata" panose="020B0609030003000000" pitchFamily="49" charset="0"/>
            </a:endParaRPr>
          </a:p>
          <a:p>
            <a:pPr marL="571500" indent="-571500">
              <a:buFont typeface="Arial" panose="020B0604020202020204" pitchFamily="34" charset="0"/>
              <a:buChar char="•"/>
            </a:pPr>
            <a:r>
              <a:rPr lang="en-US" sz="3600" dirty="0" smtClean="0"/>
              <a:t>Use </a:t>
            </a:r>
            <a:r>
              <a:rPr lang="en-US" sz="3600" dirty="0"/>
              <a:t>a question mark ("?") to replace a single </a:t>
            </a:r>
            <a:r>
              <a:rPr lang="en-US" sz="3600" dirty="0" smtClean="0"/>
              <a:t>character</a:t>
            </a:r>
          </a:p>
          <a:p>
            <a:r>
              <a:rPr lang="en-US" sz="3600" dirty="0">
                <a:latin typeface="Inconsolata" panose="020B0609030003000000" pitchFamily="49" charset="0"/>
              </a:rPr>
              <a:t> </a:t>
            </a:r>
            <a:r>
              <a:rPr lang="en-US" sz="3067" dirty="0" smtClean="0">
                <a:latin typeface="Inconsolata" panose="020B0609030003000000" pitchFamily="49" charset="0"/>
              </a:rPr>
              <a:t>$ </a:t>
            </a:r>
            <a:r>
              <a:rPr lang="en-US" sz="3067" dirty="0">
                <a:latin typeface="Inconsolata" panose="020B0609030003000000" pitchFamily="49" charset="0"/>
              </a:rPr>
              <a:t>knife search node "platform_version:12.0?"</a:t>
            </a:r>
          </a:p>
          <a:p>
            <a:pPr lvl="1"/>
            <a:endParaRPr lang="en-US" sz="3600" dirty="0" smtClean="0"/>
          </a:p>
          <a:p>
            <a:pPr marL="880526" lvl="1" indent="-571500">
              <a:buFont typeface="Arial" panose="020B0604020202020204" pitchFamily="34" charset="0"/>
              <a:buChar char="•"/>
            </a:pPr>
            <a:endParaRPr lang="en-US" sz="36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Text Placeholder 4"/>
          <p:cNvSpPr txBox="1">
            <a:spLocks/>
          </p:cNvSpPr>
          <p:nvPr/>
        </p:nvSpPr>
        <p:spPr bwMode="white">
          <a:xfrm>
            <a:off x="9022234" y="4627038"/>
            <a:ext cx="7233766" cy="65852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smtClean="0">
                <a:solidFill>
                  <a:schemeClr val="tx1"/>
                </a:solidFill>
                <a:latin typeface="Arial" panose="020B0604020202020204" pitchFamily="34" charset="0"/>
                <a:cs typeface="Arial" panose="020B0604020202020204" pitchFamily="34" charset="0"/>
                <a:hlinkClick r:id="rId3"/>
              </a:rPr>
              <a:t>https://docs.chef.io/chef_search.html#query-syntax</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spTree>
    <p:extLst>
      <p:ext uri="{BB962C8B-B14F-4D97-AF65-F5344CB8AC3E}">
        <p14:creationId xmlns:p14="http://schemas.microsoft.com/office/powerpoint/2010/main" val="4070073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proxy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our proxy cookbook's </a:t>
            </a:r>
            <a:r>
              <a:rPr lang="en-US" sz="4000" dirty="0" smtClean="0">
                <a:solidFill>
                  <a:schemeClr val="tx1"/>
                </a:solidFill>
                <a:latin typeface="Arial" panose="020B0604020202020204" pitchFamily="34" charset="0"/>
                <a:cs typeface="Arial" panose="020B0604020202020204" pitchFamily="34" charset="0"/>
              </a:rPr>
              <a:t>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800952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1043569018"/>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spTree>
    <p:extLst>
      <p:ext uri="{BB962C8B-B14F-4D97-AF65-F5344CB8AC3E}">
        <p14:creationId xmlns:p14="http://schemas.microsoft.com/office/powerpoint/2010/main" val="1239729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spTree>
    <p:extLst>
      <p:ext uri="{BB962C8B-B14F-4D97-AF65-F5344CB8AC3E}">
        <p14:creationId xmlns:p14="http://schemas.microsoft.com/office/powerpoint/2010/main" val="279025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149670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 A search </a:t>
            </a:r>
            <a:r>
              <a:rPr lang="en-US" sz="3600" dirty="0" smtClean="0"/>
              <a:t>can </a:t>
            </a:r>
            <a:r>
              <a:rPr lang="en-US" sz="3600" dirty="0"/>
              <a:t>be done from several </a:t>
            </a:r>
            <a:r>
              <a:rPr lang="en-US" sz="3600" dirty="0" smtClean="0"/>
              <a:t>locations, including:</a:t>
            </a:r>
          </a:p>
          <a:p>
            <a:pPr marL="880526" lvl="1" indent="-571500">
              <a:buFont typeface="Arial" panose="020B0604020202020204" pitchFamily="34" charset="0"/>
              <a:buChar char="•"/>
            </a:pPr>
            <a:r>
              <a:rPr lang="en-US" sz="3600" dirty="0" smtClean="0"/>
              <a:t>From </a:t>
            </a:r>
            <a:r>
              <a:rPr lang="en-US" sz="3600" dirty="0"/>
              <a:t>within a </a:t>
            </a:r>
            <a:r>
              <a:rPr lang="en-US" sz="3600" dirty="0" smtClean="0"/>
              <a:t>recipe</a:t>
            </a:r>
            <a:r>
              <a:rPr lang="en-US" sz="3600" dirty="0"/>
              <a:t>.</a:t>
            </a:r>
            <a:endParaRPr lang="en-US" sz="3600" dirty="0" smtClean="0"/>
          </a:p>
          <a:p>
            <a:pPr marL="880526" lvl="1" indent="-571500">
              <a:buFont typeface="Arial" panose="020B0604020202020204" pitchFamily="34" charset="0"/>
              <a:buChar char="•"/>
            </a:pPr>
            <a:r>
              <a:rPr lang="en-US" sz="3600" dirty="0" smtClean="0"/>
              <a:t>By </a:t>
            </a:r>
            <a:r>
              <a:rPr lang="en-US" sz="3600" dirty="0"/>
              <a:t>using the search subcommand in </a:t>
            </a:r>
            <a:r>
              <a:rPr lang="en-US" sz="3600" dirty="0" smtClean="0"/>
              <a:t>knife</a:t>
            </a:r>
            <a:r>
              <a:rPr lang="en-US" sz="3600" dirty="0"/>
              <a:t>.</a:t>
            </a:r>
            <a:endParaRPr lang="en-US" sz="3600" dirty="0" smtClean="0"/>
          </a:p>
          <a:p>
            <a:pPr marL="880526" lvl="1" indent="-571500">
              <a:buFont typeface="Arial" panose="020B0604020202020204" pitchFamily="34" charset="0"/>
              <a:buChar char="•"/>
            </a:pPr>
            <a:r>
              <a:rPr lang="en-US" sz="3600" dirty="0" smtClean="0"/>
              <a:t>Using </a:t>
            </a:r>
            <a:r>
              <a:rPr lang="en-US" sz="3600" dirty="0"/>
              <a:t>the /search or /search/INDEX endpoints in the Chef server API</a:t>
            </a:r>
            <a:r>
              <a:rPr lang="en-US" sz="3600" dirty="0" smtClean="0"/>
              <a:t>.</a:t>
            </a:r>
          </a:p>
          <a:p>
            <a:pPr marL="880526" lvl="1" indent="-571500">
              <a:buFont typeface="Arial" panose="020B0604020202020204" pitchFamily="34" charset="0"/>
              <a:buChar char="•"/>
            </a:pPr>
            <a:r>
              <a:rPr lang="en-US" sz="3600" dirty="0" smtClean="0"/>
              <a:t>Etc.</a:t>
            </a:r>
          </a:p>
          <a:p>
            <a:pPr marL="880526" lvl="1" indent="-571500">
              <a:buFont typeface="Arial" panose="020B0604020202020204" pitchFamily="34" charset="0"/>
              <a:buChar char="•"/>
            </a:pPr>
            <a:endParaRPr lang="en-US" sz="3600" dirty="0"/>
          </a:p>
          <a:p>
            <a:pPr lvl="1"/>
            <a:r>
              <a:rPr lang="en-US" sz="3600" dirty="0" smtClean="0"/>
              <a:t>In this module we will focus on using Search from within a recipe.</a:t>
            </a:r>
            <a:endParaRPr lang="en-US" sz="36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41765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63014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16907</TotalTime>
  <Words>3322</Words>
  <Application>Microsoft Office PowerPoint</Application>
  <PresentationFormat>Custom</PresentationFormat>
  <Paragraphs>459</Paragraphs>
  <Slides>32</Slides>
  <Notes>31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Courier New</vt:lpstr>
      <vt:lpstr>Inconsolata</vt:lpstr>
      <vt:lpstr>Lucida Grande</vt:lpstr>
      <vt:lpstr>Wingdings</vt:lpstr>
      <vt:lpstr>ChefDk3.2Template</vt:lpstr>
      <vt:lpstr>Search</vt:lpstr>
      <vt:lpstr>Objectives</vt:lpstr>
      <vt:lpstr>Search</vt:lpstr>
      <vt:lpstr>Search</vt:lpstr>
      <vt:lpstr>The Chef Server and Search</vt:lpstr>
      <vt:lpstr>The Chef Server and Search</vt:lpstr>
      <vt:lpstr>Search Criteria</vt:lpstr>
      <vt:lpstr>Search</vt:lpstr>
      <vt:lpstr>Search Syntax</vt:lpstr>
      <vt:lpstr>Search Syntax within a Recipe</vt:lpstr>
      <vt:lpstr>Hard Coding Example</vt:lpstr>
      <vt:lpstr>GE: Dynamic Web Proxy</vt:lpstr>
      <vt:lpstr>GE: Showing node1 Cloud Attributes</vt:lpstr>
      <vt:lpstr>GE: Showing node3 Cloud Attributes</vt:lpstr>
      <vt:lpstr>GE: Remove the Hard-coded Members</vt:lpstr>
      <vt:lpstr>GE: Use Search to Identify the Members</vt:lpstr>
      <vt:lpstr>Use Search to Identify the Members</vt:lpstr>
      <vt:lpstr>TBD Creating a </vt:lpstr>
      <vt:lpstr>TBD Creating a </vt:lpstr>
      <vt:lpstr>Dynamic Web Proxy</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PowerPoint Presentation</vt:lpstr>
      <vt:lpstr>Search</vt:lpstr>
      <vt:lpstr>Search Syntax</vt:lpstr>
      <vt:lpstr>Search Syntax</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1999</cp:revision>
  <cp:lastPrinted>2015-02-07T23:49:10Z</cp:lastPrinted>
  <dcterms:created xsi:type="dcterms:W3CDTF">2012-09-13T17:36:07Z</dcterms:created>
  <dcterms:modified xsi:type="dcterms:W3CDTF">2015-09-25T19:35:58Z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